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56" r:id="rId3"/>
    <p:sldId id="264" r:id="rId4"/>
    <p:sldId id="265" r:id="rId5"/>
    <p:sldId id="266" r:id="rId6"/>
    <p:sldId id="268" r:id="rId7"/>
    <p:sldId id="269" r:id="rId8"/>
    <p:sldId id="270" r:id="rId9"/>
    <p:sldId id="271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6539" userDrawn="1">
          <p15:clr>
            <a:srgbClr val="A4A3A4"/>
          </p15:clr>
        </p15:guide>
        <p15:guide id="4" orient="horz" pos="31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90" d="100"/>
          <a:sy n="90" d="100"/>
        </p:scale>
        <p:origin x="264" y="640"/>
      </p:cViewPr>
      <p:guideLst>
        <p:guide pos="6539"/>
        <p:guide orient="horz" pos="31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86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EBFD2-2FFF-4895-8E2C-72CE3B3C83DE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4C800-1361-4828-8516-9545F64C0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9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7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774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37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831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35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324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35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345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4C800-1361-4828-8516-9545F64C0E9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68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45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33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64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89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1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98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53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61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13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47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5C8E-18C9-4D17-BEB0-AA5A56F113D7}" type="datetimeFigureOut">
              <a:rPr lang="pt-BR" smtClean="0"/>
              <a:t>22/09/2021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D1578-3EA4-489F-962B-75511A7F86E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41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665F458-ACC4-9048-8E8F-9E0120228508}"/>
              </a:ext>
            </a:extLst>
          </p:cNvPr>
          <p:cNvSpPr/>
          <p:nvPr/>
        </p:nvSpPr>
        <p:spPr>
          <a:xfrm>
            <a:off x="0" y="1659988"/>
            <a:ext cx="12191999" cy="519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b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Portaria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464/2018 </a:t>
            </a: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26. A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ser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desconto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apuração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valor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benefícios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RPPS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deverá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percentual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do valor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esperado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rentabilidade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garantidores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RPPS,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prevista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aprovada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deliberativo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regime; e 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- da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cujo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próximo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RPPS. 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1º 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deverá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calculada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Demonstrativo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que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art. 11.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39558E-4E7C-1A4D-B537-DED760AFE381}"/>
              </a:ext>
            </a:extLst>
          </p:cNvPr>
          <p:cNvSpPr txBox="1"/>
          <p:nvPr/>
        </p:nvSpPr>
        <p:spPr>
          <a:xfrm>
            <a:off x="0" y="866288"/>
            <a:ext cx="938315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</p:spTree>
    <p:extLst>
      <p:ext uri="{BB962C8B-B14F-4D97-AF65-F5344CB8AC3E}">
        <p14:creationId xmlns:p14="http://schemas.microsoft.com/office/powerpoint/2010/main" val="2657801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665F458-ACC4-9048-8E8F-9E0120228508}"/>
              </a:ext>
            </a:extLst>
          </p:cNvPr>
          <p:cNvSpPr/>
          <p:nvPr/>
        </p:nvSpPr>
        <p:spPr>
          <a:xfrm>
            <a:off x="0" y="1786598"/>
            <a:ext cx="12192000" cy="507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2º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critérios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da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definidos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Previdência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divulgará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anualmente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ser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fins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 sz="20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3º Caso a meta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rentabilidade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definida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RPPS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taxa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parâmetro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taxa real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atuarial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deverá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ser,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previamente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apresentado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Previdência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aderência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dessa taxa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carteira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RPPS, 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critérios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estabelecidos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instrução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mencionada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§ 2º. 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8162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</p:spTree>
    <p:extLst>
      <p:ext uri="{BB962C8B-B14F-4D97-AF65-F5344CB8AC3E}">
        <p14:creationId xmlns:p14="http://schemas.microsoft.com/office/powerpoint/2010/main" val="18226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39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286D61-8B3B-2946-B66E-DC25420E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2209"/>
            <a:ext cx="11999742" cy="50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4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39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13619A-3747-5E40-A215-7F8A9DCC4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99"/>
          <a:stretch/>
        </p:blipFill>
        <p:spPr>
          <a:xfrm>
            <a:off x="0" y="1589648"/>
            <a:ext cx="12191999" cy="479708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84C4EB4-CB4B-5244-9DBD-F70373E7671F}"/>
              </a:ext>
            </a:extLst>
          </p:cNvPr>
          <p:cNvSpPr/>
          <p:nvPr/>
        </p:nvSpPr>
        <p:spPr>
          <a:xfrm>
            <a:off x="4108832" y="6488668"/>
            <a:ext cx="4319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https</a:t>
            </a:r>
            <a:r>
              <a:rPr lang="pt-BR" b="1" dirty="0"/>
              <a:t>://</a:t>
            </a:r>
            <a:r>
              <a:rPr lang="pt-BR" b="1" dirty="0" err="1"/>
              <a:t>www.bcb.gov.br</a:t>
            </a:r>
            <a:r>
              <a:rPr lang="pt-BR" b="1" dirty="0"/>
              <a:t>/</a:t>
            </a:r>
            <a:r>
              <a:rPr lang="pt-BR" b="1" dirty="0" err="1"/>
              <a:t>publicacoes</a:t>
            </a:r>
            <a:r>
              <a:rPr lang="pt-BR" b="1" dirty="0"/>
              <a:t>/</a:t>
            </a:r>
            <a:r>
              <a:rPr lang="pt-BR" b="1" dirty="0" err="1"/>
              <a:t>focus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0268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39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CB6B53-A6B2-FB4D-B53C-EA708509AC02}"/>
              </a:ext>
            </a:extLst>
          </p:cNvPr>
          <p:cNvSpPr txBox="1"/>
          <p:nvPr/>
        </p:nvSpPr>
        <p:spPr>
          <a:xfrm>
            <a:off x="1" y="1556015"/>
            <a:ext cx="12192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Competências e obrigações dos Órgãos, Conselhos, Comitê e Gestores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Alçadas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Modelo de Gestão dos recursos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Estratégias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Credenciamentos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Acompanhamentos Diários e Mensais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Deliberações dos Investimentos </a:t>
            </a: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01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39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CB6B53-A6B2-FB4D-B53C-EA708509AC02}"/>
              </a:ext>
            </a:extLst>
          </p:cNvPr>
          <p:cNvSpPr txBox="1"/>
          <p:nvPr/>
        </p:nvSpPr>
        <p:spPr>
          <a:xfrm>
            <a:off x="1" y="1556015"/>
            <a:ext cx="12192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Contratos de prestação de serviços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Custos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Limites utilizados para investimentos em títulos e valores mobiliários de emissão ou coobrigação de uma mesma pessoa jurídica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Metodologia e os critérios a serem adotados para análise prévia dos riscos dos investimentos, bem como as diretrizes para o seu controle e monitoramento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Metodologia e os critérios a serem adotados para avaliação e acompanhamento do retorno esperado dos investimentos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Plano de contingência, a ser aplicado no exercício seguinte, com as medidas a serem adotadas em caso de descumprimento dos limites e requisitos previstos na Resolução 3.922/2010 e dos parâmetros estabelecidos nas normas gerais dos regimes próprios de previdência social, de excessiva exposição a riscos ou de potenciais perdas dos recursos </a:t>
            </a: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6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39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CB6B53-A6B2-FB4D-B53C-EA708509AC02}"/>
              </a:ext>
            </a:extLst>
          </p:cNvPr>
          <p:cNvSpPr txBox="1"/>
          <p:nvPr/>
        </p:nvSpPr>
        <p:spPr>
          <a:xfrm>
            <a:off x="1" y="1556015"/>
            <a:ext cx="12192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Pró Gestão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Precificação e Marcação dos Ativos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Relatórios Mensais da Carteira e de Riscos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Cenários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Deliberações pelos órgãos competentes </a:t>
            </a: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14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39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CB6B53-A6B2-FB4D-B53C-EA708509AC02}"/>
              </a:ext>
            </a:extLst>
          </p:cNvPr>
          <p:cNvSpPr txBox="1"/>
          <p:nvPr/>
        </p:nvSpPr>
        <p:spPr>
          <a:xfrm>
            <a:off x="1" y="1556015"/>
            <a:ext cx="12192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Em conformidade com a LEI do RPPS, promover a deliberação da Política de Investimentos.</a:t>
            </a:r>
          </a:p>
          <a:p>
            <a:pPr marL="342900" indent="-342900">
              <a:buFont typeface="Wingdings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Caso a deliberação não seja realizada na própria política, por exemplo, através de atas. Então anexar as atas a Política de Investimentos.</a:t>
            </a:r>
          </a:p>
          <a:p>
            <a:pPr marL="342900" indent="-342900">
              <a:buFont typeface="Wingdings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Digitalizar toda a política e deliberações para ser encaminhada a SPREV através do DPIN</a:t>
            </a:r>
          </a:p>
          <a:p>
            <a:pPr marL="342900" indent="-342900">
              <a:buFont typeface="Wingdings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Preencher o DPIN</a:t>
            </a: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8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46" y="617392"/>
            <a:ext cx="2051898" cy="77211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FE5BB01-9826-1946-ACDC-3D1BD6763421}"/>
              </a:ext>
            </a:extLst>
          </p:cNvPr>
          <p:cNvSpPr txBox="1"/>
          <p:nvPr/>
        </p:nvSpPr>
        <p:spPr>
          <a:xfrm>
            <a:off x="0" y="741840"/>
            <a:ext cx="943942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Política de Investimentos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0C4F7F-0631-094C-BD1C-6F2D794F41CB}"/>
              </a:ext>
            </a:extLst>
          </p:cNvPr>
          <p:cNvSpPr txBox="1"/>
          <p:nvPr/>
        </p:nvSpPr>
        <p:spPr>
          <a:xfrm>
            <a:off x="0" y="225742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Como calcular a Política de Investimentos 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2203D4-3C30-3948-8105-4B58BC5CE3B7}"/>
              </a:ext>
            </a:extLst>
          </p:cNvPr>
          <p:cNvSpPr txBox="1"/>
          <p:nvPr/>
        </p:nvSpPr>
        <p:spPr>
          <a:xfrm>
            <a:off x="0" y="342900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pt-BR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www.nuicursos.com.br</a:t>
            </a:r>
            <a:r>
              <a:rPr 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DDDAA4-A748-F84F-88CA-BF65A650B8F0}"/>
              </a:ext>
            </a:extLst>
          </p:cNvPr>
          <p:cNvSpPr txBox="1"/>
          <p:nvPr/>
        </p:nvSpPr>
        <p:spPr>
          <a:xfrm>
            <a:off x="0" y="481012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José Marcos Alves der Barros 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(81) 99766-1068</a:t>
            </a:r>
          </a:p>
        </p:txBody>
      </p:sp>
    </p:spTree>
    <p:extLst>
      <p:ext uri="{BB962C8B-B14F-4D97-AF65-F5344CB8AC3E}">
        <p14:creationId xmlns:p14="http://schemas.microsoft.com/office/powerpoint/2010/main" val="21973372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568</Words>
  <Application>Microsoft Macintosh PowerPoint</Application>
  <PresentationFormat>Widescreen</PresentationFormat>
  <Paragraphs>78</Paragraphs>
  <Slides>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respiro</dc:title>
  <dc:creator>Nova</dc:creator>
  <cp:lastModifiedBy>jose marcos alves de barros</cp:lastModifiedBy>
  <cp:revision>9</cp:revision>
  <dcterms:created xsi:type="dcterms:W3CDTF">2020-09-25T15:05:21Z</dcterms:created>
  <dcterms:modified xsi:type="dcterms:W3CDTF">2021-09-22T18:00:03Z</dcterms:modified>
</cp:coreProperties>
</file>